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88" r:id="rId1"/>
  </p:sldMasterIdLst>
  <p:notesMasterIdLst>
    <p:notesMasterId r:id="rId18"/>
  </p:notesMasterIdLst>
  <p:sldIdLst>
    <p:sldId id="276" r:id="rId2"/>
    <p:sldId id="256" r:id="rId3"/>
    <p:sldId id="259" r:id="rId4"/>
    <p:sldId id="260" r:id="rId5"/>
    <p:sldId id="262" r:id="rId6"/>
    <p:sldId id="257" r:id="rId7"/>
    <p:sldId id="280" r:id="rId8"/>
    <p:sldId id="267" r:id="rId9"/>
    <p:sldId id="270" r:id="rId10"/>
    <p:sldId id="279" r:id="rId11"/>
    <p:sldId id="281" r:id="rId12"/>
    <p:sldId id="271" r:id="rId13"/>
    <p:sldId id="282" r:id="rId14"/>
    <p:sldId id="283" r:id="rId15"/>
    <p:sldId id="272" r:id="rId16"/>
    <p:sldId id="273" r:id="rId17"/>
  </p:sldIdLst>
  <p:sldSz cx="9144000" cy="6858000" type="screen4x3"/>
  <p:notesSz cx="6858000" cy="9144000"/>
  <p:embeddedFontLst>
    <p:embeddedFont>
      <p:font typeface="Franklin Gothic Book" pitchFamily="34" charset="0"/>
      <p:regular r:id="rId19"/>
      <p:italic r:id="rId20"/>
    </p:embeddedFont>
    <p:embeddedFont>
      <p:font typeface="幼圆" pitchFamily="49" charset="-122"/>
      <p:regular r:id="rId21"/>
    </p:embeddedFont>
    <p:embeddedFont>
      <p:font typeface="Perpetua" pitchFamily="18" charset="0"/>
      <p:regular r:id="rId22"/>
      <p:bold r:id="rId23"/>
      <p:italic r:id="rId24"/>
      <p:boldItalic r:id="rId25"/>
    </p:embeddedFont>
    <p:embeddedFont>
      <p:font typeface="Arial Unicode MS" pitchFamily="34" charset="-122"/>
      <p:regular r:id="rId26"/>
    </p:embeddedFont>
    <p:embeddedFont>
      <p:font typeface="Wingdings 2" pitchFamily="18" charset="2"/>
      <p:regular r:id="rId27"/>
    </p:embeddedFont>
    <p:embeddedFont>
      <p:font typeface="Calibri" pitchFamily="34" charset="0"/>
      <p:regular r:id="rId28"/>
      <p:bold r:id="rId29"/>
      <p:italic r:id="rId30"/>
      <p:boldItalic r:id="rId3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0000"/>
    <a:srgbClr val="660033"/>
    <a:srgbClr val="CC00CC"/>
    <a:srgbClr val="007406"/>
    <a:srgbClr val="00B809"/>
    <a:srgbClr val="FF9900"/>
    <a:srgbClr val="FF3399"/>
    <a:srgbClr val="3BA810"/>
    <a:srgbClr val="1BD9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660"/>
  </p:normalViewPr>
  <p:slideViewPr>
    <p:cSldViewPr>
      <p:cViewPr>
        <p:scale>
          <a:sx n="75" d="100"/>
          <a:sy n="75" d="100"/>
        </p:scale>
        <p:origin x="-72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DC0CA-A39D-4FF3-8E43-2EF85CEB34C1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B153E-C972-461B-BF56-71C8DB65E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B153E-C972-461B-BF56-71C8DB65E07F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B153E-C972-461B-BF56-71C8DB65E07F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B153E-C972-461B-BF56-71C8DB65E07F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609994-CB1F-416A-BBD6-DFE3E7EE3F3D}" type="datetimeFigureOut">
              <a:rPr lang="zh-CN" altLang="en-US" smtClean="0"/>
              <a:pPr/>
              <a:t>2015-2-5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E8FAD12-EE56-4C8C-8561-C9AA1D96248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29579;&#29647;%20&#25480;&#35838;PPT\11.20.wmv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11.20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28728" y="1660910"/>
            <a:ext cx="6286544" cy="3536181"/>
          </a:xfrm>
          <a:prstGeom prst="rect">
            <a:avLst/>
          </a:prstGeom>
        </p:spPr>
      </p:pic>
      <p:pic>
        <p:nvPicPr>
          <p:cNvPr id="1027" name="Picture 3" descr="C:\Users\John\Desktop\6_223338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8695" y="910414"/>
            <a:ext cx="6786610" cy="5037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Users\John\Desktop\CT_014012_副本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707239"/>
            <a:ext cx="3732244" cy="27935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chemeClr val="accent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Security</a:t>
            </a:r>
            <a:endParaRPr lang="zh-CN" altLang="en-US" b="1" dirty="0">
              <a:solidFill>
                <a:schemeClr val="accent1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sz="quarter" idx="1"/>
          </p:nvPr>
        </p:nvSpPr>
        <p:spPr>
          <a:xfrm>
            <a:off x="500034" y="1643082"/>
            <a:ext cx="7772400" cy="1000100"/>
          </a:xfrm>
        </p:spPr>
        <p:txBody>
          <a:bodyPr/>
          <a:lstStyle/>
          <a:p>
            <a:r>
              <a:rPr lang="en-US" altLang="zh-CN" sz="2000" dirty="0" smtClean="0"/>
              <a:t>Many people worry about the </a:t>
            </a:r>
            <a:r>
              <a:rPr lang="en-US" altLang="zh-CN" sz="2000" b="1" u="sng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</a:t>
            </a:r>
            <a:r>
              <a:rPr lang="en-US" altLang="zh-CN" sz="2000" dirty="0" smtClean="0">
                <a:solidFill>
                  <a:srgbClr val="DA0000"/>
                </a:solidFill>
              </a:rPr>
              <a:t> </a:t>
            </a:r>
            <a:r>
              <a:rPr lang="en-US" altLang="zh-CN" sz="2000" dirty="0" smtClean="0"/>
              <a:t>of their credit card details. (Para. 4)</a:t>
            </a:r>
          </a:p>
          <a:p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714348" y="2571744"/>
            <a:ext cx="4214842" cy="57147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40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n.</a:t>
            </a:r>
            <a:r>
              <a:rPr kumimoji="0" lang="en-US" altLang="zh-CN" sz="2000" b="0" i="1" u="none" strike="noStrike" kern="1200" cap="none" spc="0" normalizeH="0" noProof="0" dirty="0" smtClean="0">
                <a:ln>
                  <a:noFill/>
                </a:ln>
                <a:solidFill>
                  <a:srgbClr val="00740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noProof="0" dirty="0" smtClean="0">
                <a:ln>
                  <a:noFill/>
                </a:ln>
                <a:solidFill>
                  <a:srgbClr val="00740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Protection from danger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740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7" name="Picture 9" descr="C:\Users\John\Desktop\OprahWinfrey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429000"/>
            <a:ext cx="2428860" cy="2930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内容占位符 2"/>
          <p:cNvSpPr txBox="1">
            <a:spLocks/>
          </p:cNvSpPr>
          <p:nvPr/>
        </p:nvSpPr>
        <p:spPr>
          <a:xfrm>
            <a:off x="714348" y="3143280"/>
            <a:ext cx="6715172" cy="12858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en-US" altLang="zh-CN" sz="2000" dirty="0" smtClean="0"/>
              <a:t>E.g. </a:t>
            </a:r>
            <a:r>
              <a:rPr kumimoji="0" lang="en-US" altLang="zh-CN" sz="20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During APEC, strict security measures are in force in the capital.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内容占位符 2"/>
          <p:cNvSpPr txBox="1">
            <a:spLocks/>
          </p:cNvSpPr>
          <p:nvPr/>
        </p:nvSpPr>
        <p:spPr>
          <a:xfrm>
            <a:off x="142844" y="4429132"/>
            <a:ext cx="6072230" cy="12144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en-US" altLang="zh-CN" sz="2000" b="1" dirty="0" smtClean="0"/>
              <a:t>“ </a:t>
            </a:r>
            <a:r>
              <a:rPr lang="en-US" altLang="zh-CN" sz="2000" b="1" i="1" dirty="0" smtClean="0"/>
              <a:t>Nothing can bring </a:t>
            </a:r>
            <a:r>
              <a:rPr lang="en-US" altLang="zh-CN" sz="2000" b="1" i="1" dirty="0" smtClean="0">
                <a:solidFill>
                  <a:srgbClr val="DA0000"/>
                </a:solidFill>
              </a:rPr>
              <a:t>a real sense of security </a:t>
            </a:r>
            <a:r>
              <a:rPr lang="en-US" altLang="zh-CN" sz="2000" b="1" i="1" dirty="0" smtClean="0"/>
              <a:t>into home except true love.</a:t>
            </a:r>
            <a:r>
              <a:rPr lang="en-US" altLang="zh-CN" sz="2000" b="1" dirty="0" smtClean="0"/>
              <a:t>”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en-US" altLang="zh-CN" sz="2000" b="1" dirty="0" smtClean="0"/>
              <a:t>                                                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Oprah Winfrey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357174"/>
            <a:ext cx="7772400" cy="114300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Tips for Shopping Online Security</a:t>
            </a:r>
            <a:endParaRPr lang="zh-CN" altLang="en-US" dirty="0">
              <a:solidFill>
                <a:srgbClr val="C0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00034" y="2143148"/>
            <a:ext cx="5572164" cy="4572000"/>
          </a:xfrm>
        </p:spPr>
        <p:txBody>
          <a:bodyPr>
            <a:normAutofit/>
          </a:bodyPr>
          <a:lstStyle/>
          <a:p>
            <a:r>
              <a:rPr lang="en-US" altLang="zh-CN" sz="2200" dirty="0" smtClean="0">
                <a:solidFill>
                  <a:srgbClr val="007406"/>
                </a:solidFill>
              </a:rPr>
              <a:t>Choose Credit Over Debit</a:t>
            </a:r>
          </a:p>
          <a:p>
            <a:pPr>
              <a:buNone/>
            </a:pPr>
            <a:endParaRPr lang="en-US" altLang="zh-CN" sz="800" dirty="0" smtClean="0"/>
          </a:p>
          <a:p>
            <a:r>
              <a:rPr lang="en-US" altLang="zh-CN" sz="2200" dirty="0" smtClean="0"/>
              <a:t>Verify Website Security</a:t>
            </a:r>
          </a:p>
          <a:p>
            <a:pPr>
              <a:buNone/>
            </a:pPr>
            <a:endParaRPr lang="en-US" altLang="zh-CN" sz="800" dirty="0" smtClean="0"/>
          </a:p>
          <a:p>
            <a:r>
              <a:rPr lang="en-US" altLang="zh-CN" sz="2200" dirty="0" smtClean="0">
                <a:solidFill>
                  <a:srgbClr val="007406"/>
                </a:solidFill>
              </a:rPr>
              <a:t>Don</a:t>
            </a:r>
            <a:r>
              <a:rPr lang="en-US" altLang="zh-CN" sz="2200" dirty="0" smtClean="0">
                <a:solidFill>
                  <a:srgbClr val="007406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zh-CN" sz="2200" dirty="0" smtClean="0">
                <a:solidFill>
                  <a:srgbClr val="007406"/>
                </a:solidFill>
                <a:cs typeface="Times New Roman" pitchFamily="18" charset="0"/>
              </a:rPr>
              <a:t>t</a:t>
            </a:r>
            <a:r>
              <a:rPr lang="en-US" altLang="zh-CN" sz="2200" dirty="0" smtClean="0">
                <a:solidFill>
                  <a:srgbClr val="007406"/>
                </a:solidFill>
              </a:rPr>
              <a:t> Shop Publically </a:t>
            </a:r>
          </a:p>
          <a:p>
            <a:pPr>
              <a:buNone/>
            </a:pPr>
            <a:endParaRPr lang="en-US" altLang="zh-CN" sz="800" dirty="0" smtClean="0"/>
          </a:p>
          <a:p>
            <a:r>
              <a:rPr lang="en-US" altLang="zh-CN" sz="2200" dirty="0" smtClean="0"/>
              <a:t>Don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zh-CN" sz="2200" dirty="0" smtClean="0"/>
              <a:t>t Store Information Elsewhere</a:t>
            </a:r>
          </a:p>
          <a:p>
            <a:pPr>
              <a:buNone/>
            </a:pPr>
            <a:endParaRPr lang="en-US" altLang="zh-CN" sz="800" dirty="0" smtClean="0"/>
          </a:p>
          <a:p>
            <a:r>
              <a:rPr lang="en-US" altLang="zh-CN" sz="2200" dirty="0" smtClean="0">
                <a:solidFill>
                  <a:srgbClr val="007406"/>
                </a:solidFill>
              </a:rPr>
              <a:t>Record Purchase Details</a:t>
            </a:r>
          </a:p>
          <a:p>
            <a:pPr>
              <a:buNone/>
            </a:pPr>
            <a:endParaRPr lang="en-US" altLang="zh-CN" sz="2200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5125" name="Picture 5" descr="C:\Users\John\Desktop\CYWX_012006_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9805" y="2500306"/>
            <a:ext cx="2211880" cy="3286148"/>
          </a:xfrm>
          <a:prstGeom prst="rect">
            <a:avLst/>
          </a:prstGeom>
          <a:ln w="127000" cap="rnd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hn\Desktop\moo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929066"/>
            <a:ext cx="5072098" cy="23574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-16"/>
            <a:ext cx="77724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Extension</a:t>
            </a:r>
            <a:endParaRPr lang="zh-CN" altLang="en-US" b="1" dirty="0">
              <a:solidFill>
                <a:srgbClr val="C0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00034" y="1500206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en-US" altLang="zh-CN" b="1" dirty="0" smtClean="0">
                <a:solidFill>
                  <a:srgbClr val="0074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Education Industry</a:t>
            </a:r>
          </a:p>
          <a:p>
            <a:pPr>
              <a:buNone/>
            </a:pPr>
            <a:endParaRPr lang="en-US" altLang="zh-CN" sz="800" b="1" dirty="0" smtClean="0">
              <a:solidFill>
                <a:srgbClr val="0074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2000" dirty="0" smtClean="0"/>
              <a:t>Online and offline learning</a:t>
            </a:r>
          </a:p>
          <a:p>
            <a:r>
              <a:rPr lang="en-US" altLang="zh-CN" sz="2000" dirty="0" smtClean="0"/>
              <a:t>MOOC( Massive Open Online Courses) </a:t>
            </a:r>
          </a:p>
          <a:p>
            <a:pPr>
              <a:buNone/>
            </a:pPr>
            <a:r>
              <a:rPr lang="en-US" sz="2000" dirty="0" smtClean="0">
                <a:solidFill>
                  <a:srgbClr val="660033"/>
                </a:solidFill>
              </a:rPr>
              <a:t>    </a:t>
            </a:r>
            <a:r>
              <a:rPr lang="en-US" sz="2000" b="1" i="1" dirty="0" smtClean="0">
                <a:solidFill>
                  <a:srgbClr val="660033"/>
                </a:solidFill>
              </a:rPr>
              <a:t>an online course aimed at unlimited participation and open access via the web</a:t>
            </a:r>
            <a:endParaRPr lang="zh-CN" altLang="en-US" sz="2000" b="1" i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42910" y="642918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en-US" altLang="zh-CN" sz="2800" b="1" dirty="0" smtClean="0">
                <a:solidFill>
                  <a:srgbClr val="0074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Publication Industry</a:t>
            </a:r>
          </a:p>
          <a:p>
            <a:pPr>
              <a:buNone/>
            </a:pPr>
            <a:endParaRPr lang="en-US" altLang="zh-CN" b="1" dirty="0" smtClean="0">
              <a:solidFill>
                <a:srgbClr val="0074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2200" dirty="0" smtClean="0">
                <a:solidFill>
                  <a:srgbClr val="DA0000"/>
                </a:solidFill>
              </a:rPr>
              <a:t>E-book</a:t>
            </a:r>
            <a:r>
              <a:rPr lang="en-US" altLang="zh-CN" sz="2200" dirty="0" smtClean="0"/>
              <a:t>, </a:t>
            </a:r>
          </a:p>
          <a:p>
            <a:pPr>
              <a:buNone/>
            </a:pPr>
            <a:r>
              <a:rPr lang="en-US" altLang="zh-CN" sz="2200" dirty="0" smtClean="0"/>
              <a:t>    Kindle</a:t>
            </a:r>
          </a:p>
          <a:p>
            <a:pPr>
              <a:buNone/>
            </a:pPr>
            <a:endParaRPr lang="en-US" altLang="zh-CN" sz="800" dirty="0" smtClean="0"/>
          </a:p>
          <a:p>
            <a:r>
              <a:rPr lang="en-US" altLang="zh-CN" sz="2200" dirty="0" smtClean="0">
                <a:solidFill>
                  <a:srgbClr val="DA0000"/>
                </a:solidFill>
              </a:rPr>
              <a:t>Digital publication </a:t>
            </a:r>
          </a:p>
          <a:p>
            <a:pPr>
              <a:buNone/>
            </a:pPr>
            <a:r>
              <a:rPr lang="en-US" altLang="zh-CN" sz="2200" dirty="0" smtClean="0"/>
              <a:t>    The New Oxford Dictionary of English</a:t>
            </a:r>
          </a:p>
          <a:p>
            <a:endParaRPr lang="zh-CN" altLang="en-US" dirty="0"/>
          </a:p>
        </p:txBody>
      </p:sp>
      <p:pic>
        <p:nvPicPr>
          <p:cNvPr id="3074" name="Picture 2" descr="C:\Users\John\Desktop\Kindle-Paperwhite-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944610"/>
            <a:ext cx="3703286" cy="24847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5" name="Picture 3" descr="C:\Users\John\Desktop\5a3ccd6bjw1e5x0xabxqwj20rc0x2dlk_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8351" y="3000396"/>
            <a:ext cx="2132739" cy="3143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E:\王珏教学比赛\新牛津AP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4143380"/>
            <a:ext cx="1866900" cy="1914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42910" y="642918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en-US" altLang="zh-CN" sz="2800" b="1" dirty="0" smtClean="0">
                <a:solidFill>
                  <a:srgbClr val="0074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Healthcare Industry</a:t>
            </a:r>
          </a:p>
          <a:p>
            <a:pPr>
              <a:buNone/>
            </a:pPr>
            <a:endParaRPr lang="en-US" altLang="zh-CN" b="1" dirty="0" smtClean="0">
              <a:solidFill>
                <a:srgbClr val="0074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Make an appointment online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Upload your health status to the cloud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Receive diagnoses and treatments via the web</a:t>
            </a:r>
            <a:endParaRPr lang="zh-CN" altLang="en-US" sz="2400" dirty="0"/>
          </a:p>
        </p:txBody>
      </p:sp>
      <p:pic>
        <p:nvPicPr>
          <p:cNvPr id="4098" name="Picture 2" descr="C:\Users\John\Desktop\docto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631462"/>
            <a:ext cx="4514372" cy="288476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724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Assignment</a:t>
            </a:r>
            <a:endParaRPr lang="zh-CN" altLang="en-US" b="1" dirty="0">
              <a:solidFill>
                <a:srgbClr val="C0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285720" y="1571612"/>
            <a:ext cx="8701062" cy="2428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b="1" dirty="0" smtClean="0">
                <a:solidFill>
                  <a:srgbClr val="007406"/>
                </a:solidFill>
              </a:rPr>
              <a:t>   </a:t>
            </a:r>
            <a:r>
              <a:rPr lang="en-US" altLang="zh-CN" sz="2400" b="1" dirty="0" smtClean="0">
                <a:solidFill>
                  <a:srgbClr val="007406"/>
                </a:solidFill>
              </a:rPr>
              <a:t>Starting your own Online Store </a:t>
            </a:r>
          </a:p>
          <a:p>
            <a:pPr>
              <a:buNone/>
            </a:pPr>
            <a:endParaRPr lang="en-US" altLang="zh-CN" sz="800" dirty="0" smtClean="0">
              <a:solidFill>
                <a:srgbClr val="007406"/>
              </a:solidFill>
            </a:endParaRPr>
          </a:p>
          <a:p>
            <a:r>
              <a:rPr lang="en-US" altLang="zh-CN" sz="2000" dirty="0" smtClean="0"/>
              <a:t>Work in small groups. Make a brief proposal for your online business. (Name/logo/main products/target customers)</a:t>
            </a:r>
          </a:p>
          <a:p>
            <a:pPr>
              <a:buNone/>
            </a:pPr>
            <a:endParaRPr lang="en-US" altLang="zh-CN" sz="800" dirty="0" smtClean="0"/>
          </a:p>
          <a:p>
            <a:r>
              <a:rPr lang="en-US" altLang="zh-CN" sz="2000" dirty="0" smtClean="0"/>
              <a:t>Upload your files </a:t>
            </a:r>
            <a:r>
              <a:rPr lang="en-US" altLang="zh-CN" sz="2000" smtClean="0"/>
              <a:t>to My </a:t>
            </a:r>
            <a:r>
              <a:rPr lang="en-US" altLang="zh-CN" sz="2000" dirty="0" smtClean="0"/>
              <a:t>online course on </a:t>
            </a:r>
            <a:r>
              <a:rPr lang="en-US" altLang="zh-CN" sz="2000" b="1" dirty="0" smtClean="0">
                <a:solidFill>
                  <a:srgbClr val="DA0000"/>
                </a:solidFill>
              </a:rPr>
              <a:t>www.OCALE.com</a:t>
            </a:r>
            <a:endParaRPr lang="zh-CN" altLang="en-US" sz="2000" b="1" dirty="0" smtClean="0">
              <a:solidFill>
                <a:srgbClr val="DA0000"/>
              </a:solidFill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pic>
        <p:nvPicPr>
          <p:cNvPr id="4102" name="Picture 6" descr="C:\Users\John\Desktop\APPLE_070020_副本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897797"/>
            <a:ext cx="3429024" cy="2603037"/>
          </a:xfrm>
          <a:prstGeom prst="ellipse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  <p:pic>
        <p:nvPicPr>
          <p:cNvPr id="4103" name="Picture 7" descr="C:\Users\John\Desktop\2014-11-19-23-00-11_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6156" y="4303472"/>
            <a:ext cx="2087810" cy="2125924"/>
          </a:xfrm>
          <a:prstGeom prst="rect">
            <a:avLst/>
          </a:prstGeom>
          <a:noFill/>
        </p:spPr>
      </p:pic>
      <p:sp>
        <p:nvSpPr>
          <p:cNvPr id="10" name="内容占位符 2"/>
          <p:cNvSpPr txBox="1">
            <a:spLocks/>
          </p:cNvSpPr>
          <p:nvPr/>
        </p:nvSpPr>
        <p:spPr>
          <a:xfrm>
            <a:off x="2357422" y="3714752"/>
            <a:ext cx="6500858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altLang="zh-CN" sz="2000" dirty="0" smtClean="0"/>
              <a:t>Scan  </a:t>
            </a:r>
            <a:r>
              <a:rPr lang="en-US" altLang="zh-CN" sz="2000" b="1" dirty="0" smtClean="0">
                <a:solidFill>
                  <a:srgbClr val="DA0000"/>
                </a:solidFill>
              </a:rPr>
              <a:t>QR code </a:t>
            </a:r>
            <a:r>
              <a:rPr lang="en-US" altLang="zh-CN" sz="2000" dirty="0" smtClean="0"/>
              <a:t>to get more useful references.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1"/>
          </p:nvPr>
        </p:nvSpPr>
        <p:spPr>
          <a:xfrm>
            <a:off x="571472" y="2714620"/>
            <a:ext cx="5000660" cy="785818"/>
          </a:xfr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n-US" altLang="zh-CN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</a:rPr>
              <a:t>Thank you!</a:t>
            </a:r>
            <a:endParaRPr lang="zh-CN" altLang="en-US" sz="6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5125" name="Picture 5" descr="D:\My PC\My Entertainment\Pictures\microblog\a2f7502bgw1eisijhx3gkj20hs0hst9u_副本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654880"/>
            <a:ext cx="3312220" cy="3421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John\Desktop\p456436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57420" y="2643182"/>
            <a:ext cx="9286940" cy="6715172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1714480" y="6000768"/>
            <a:ext cx="5214974" cy="257176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1071538" y="1601785"/>
            <a:ext cx="8229600" cy="1470025"/>
          </a:xfrm>
        </p:spPr>
        <p:txBody>
          <a:bodyPr>
            <a:normAutofit/>
          </a:bodyPr>
          <a:lstStyle/>
          <a:p>
            <a:r>
              <a:rPr altLang="zh-CN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Shopping mall or cyber-mall?</a:t>
            </a:r>
            <a:endParaRPr lang="zh-CN" alt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副标题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  <a:reflection blurRad="6350" stA="55000" endA="300" endPos="45500" dir="5400000" sy="-100000" algn="bl" rotWithShape="0"/>
                </a:effectLst>
              </a:rPr>
              <a:t>Teaching Objectives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16"/>
            <a:ext cx="64770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zh-CN" dirty="0"/>
          </a:p>
          <a:p>
            <a:r>
              <a:rPr lang="en-US" altLang="zh-CN" dirty="0">
                <a:latin typeface="Arial" charset="0"/>
              </a:rPr>
              <a:t>Knowledge Objective</a:t>
            </a:r>
          </a:p>
          <a:p>
            <a:endParaRPr lang="en-US" altLang="zh-CN" dirty="0">
              <a:latin typeface="Arial" charset="0"/>
            </a:endParaRPr>
          </a:p>
          <a:p>
            <a:r>
              <a:rPr lang="en-US" altLang="zh-CN" dirty="0">
                <a:latin typeface="Arial" charset="0"/>
              </a:rPr>
              <a:t>Ability Objective</a:t>
            </a:r>
          </a:p>
          <a:p>
            <a:endParaRPr lang="en-US" altLang="zh-CN" dirty="0">
              <a:latin typeface="Arial" charset="0"/>
            </a:endParaRPr>
          </a:p>
          <a:p>
            <a:r>
              <a:rPr lang="en-US" altLang="zh-CN" dirty="0">
                <a:latin typeface="Arial" charset="0"/>
              </a:rPr>
              <a:t>Morality Objective</a:t>
            </a:r>
          </a:p>
          <a:p>
            <a:endParaRPr lang="en-US" altLang="zh-CN" dirty="0">
              <a:latin typeface="Arial" charset="0"/>
            </a:endParaRPr>
          </a:p>
          <a:p>
            <a:endParaRPr lang="en-US" altLang="zh-CN" dirty="0">
              <a:latin typeface="Arial" charset="0"/>
            </a:endParaRPr>
          </a:p>
        </p:txBody>
      </p:sp>
      <p:pic>
        <p:nvPicPr>
          <p:cNvPr id="11" name="Picture 2" descr="C:\Users\John\Desktop\图片1_副本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643182"/>
            <a:ext cx="3000395" cy="4081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  <a:reflection blurRad="6350" stA="55000" endA="300" endPos="45500" dir="5400000" sy="-100000" algn="bl" rotWithShape="0"/>
                </a:effectLst>
              </a:rPr>
              <a:t>Teaching Procedures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0866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zh-CN" dirty="0"/>
          </a:p>
          <a:p>
            <a:r>
              <a:rPr lang="en-US" altLang="zh-CN" dirty="0" smtClean="0">
                <a:latin typeface="Arial" charset="0"/>
              </a:rPr>
              <a:t>Lead in</a:t>
            </a:r>
            <a:endParaRPr lang="en-US" altLang="zh-CN" dirty="0">
              <a:latin typeface="Arial" charset="0"/>
            </a:endParaRPr>
          </a:p>
          <a:p>
            <a:endParaRPr lang="en-US" altLang="zh-CN" dirty="0">
              <a:latin typeface="Arial" charset="0"/>
            </a:endParaRPr>
          </a:p>
          <a:p>
            <a:r>
              <a:rPr lang="en-US" altLang="zh-CN" dirty="0" smtClean="0">
                <a:latin typeface="Arial" charset="0"/>
              </a:rPr>
              <a:t>Text Analysis</a:t>
            </a:r>
          </a:p>
          <a:p>
            <a:endParaRPr lang="en-US" altLang="zh-CN" dirty="0">
              <a:latin typeface="Arial" charset="0"/>
            </a:endParaRPr>
          </a:p>
          <a:p>
            <a:r>
              <a:rPr lang="en-US" altLang="zh-CN" dirty="0" smtClean="0">
                <a:latin typeface="Arial" charset="0"/>
              </a:rPr>
              <a:t>Extension</a:t>
            </a:r>
            <a:endParaRPr lang="en-US" altLang="zh-CN" dirty="0">
              <a:latin typeface="Arial" charset="0"/>
            </a:endParaRPr>
          </a:p>
          <a:p>
            <a:endParaRPr lang="en-US" altLang="zh-CN" dirty="0">
              <a:latin typeface="Arial" charset="0"/>
            </a:endParaRPr>
          </a:p>
          <a:p>
            <a:r>
              <a:rPr lang="en-US" altLang="zh-CN" dirty="0">
                <a:latin typeface="Arial" charset="0"/>
              </a:rPr>
              <a:t>Assignment</a:t>
            </a:r>
          </a:p>
          <a:p>
            <a:endParaRPr lang="en-US" altLang="zh-CN" dirty="0">
              <a:latin typeface="Arial" charset="0"/>
            </a:endParaRPr>
          </a:p>
          <a:p>
            <a:endParaRPr lang="en-US" altLang="zh-CN" dirty="0">
              <a:latin typeface="Arial" charset="0"/>
            </a:endParaRPr>
          </a:p>
        </p:txBody>
      </p:sp>
      <p:pic>
        <p:nvPicPr>
          <p:cNvPr id="5" name="Picture 2" descr="C:\Users\John\Desktop\图片1_副本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714620"/>
            <a:ext cx="3000395" cy="4009846"/>
          </a:xfrm>
          <a:prstGeom prst="rect">
            <a:avLst/>
          </a:prstGeom>
          <a:noFill/>
        </p:spPr>
      </p:pic>
      <p:pic>
        <p:nvPicPr>
          <p:cNvPr id="6" name="Picture 2" descr="C:\Users\John\Desktop\图片1_副本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643182"/>
            <a:ext cx="3000395" cy="4081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D:\My PC\My Entertainment\Pictures\microblog\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429000"/>
            <a:ext cx="3558951" cy="321471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500042"/>
            <a:ext cx="3929090" cy="774720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C0C0C0"/>
                  </a:outerShdw>
                  <a:reflection blurRad="6350" stA="55000" endA="300" endPos="45500" dir="5400000" sy="-100000" algn="bl" rotWithShape="0"/>
                </a:effectLst>
              </a:rPr>
              <a:t>Brainstorm</a:t>
            </a:r>
            <a:endParaRPr lang="en-US" altLang="zh-CN" b="1" dirty="0">
              <a:solidFill>
                <a:srgbClr val="DA0000"/>
              </a:solidFill>
              <a:effectLst>
                <a:outerShdw blurRad="38100" dist="38100" dir="2700000" algn="tl">
                  <a:srgbClr val="C0C0C0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90" y="1571612"/>
            <a:ext cx="8072462" cy="719134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altLang="zh-CN" sz="2400" dirty="0">
                <a:solidFill>
                  <a:srgbClr val="009900"/>
                </a:solidFill>
              </a:rPr>
              <a:t>   </a:t>
            </a:r>
            <a:r>
              <a:rPr lang="en-US" altLang="zh-CN" sz="3400" b="1" dirty="0" smtClean="0">
                <a:solidFill>
                  <a:srgbClr val="009900"/>
                </a:solidFill>
              </a:rPr>
              <a:t>What are the Pros and Cons of online shopping?</a:t>
            </a:r>
            <a:endParaRPr lang="en-US" altLang="zh-CN" sz="3400" b="1" dirty="0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642910" y="2319334"/>
            <a:ext cx="4857784" cy="609600"/>
          </a:xfrm>
          <a:prstGeom prst="rect">
            <a:avLst/>
          </a:prstGeom>
          <a:solidFill>
            <a:srgbClr val="99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</a:rPr>
              <a:t>Scanning and Skimming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357158" y="3357562"/>
            <a:ext cx="2500330" cy="29289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en-US" altLang="zh-CN" sz="2000" b="1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altLang="zh-CN" sz="2200" b="1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zh-CN" sz="2000" dirty="0" smtClean="0"/>
              <a:t>Lower prices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lang="en-US" altLang="zh-CN" sz="9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Convenience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n-US" altLang="zh-CN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zh-CN" sz="2000" dirty="0" smtClean="0"/>
              <a:t>No time and location limits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2857488" y="3286124"/>
            <a:ext cx="4572032" cy="31432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en-US" altLang="zh-CN" sz="2400" b="1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altLang="zh-CN" sz="2200" b="1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zh-CN" sz="2000" dirty="0" smtClean="0"/>
              <a:t>Long delivery time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lang="en-US" altLang="zh-CN" sz="9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zh-CN" sz="2000" dirty="0" smtClean="0"/>
              <a:t>Returns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lang="en-US" altLang="zh-CN" sz="9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zh-CN" sz="2000" dirty="0" smtClean="0"/>
              <a:t>Credit card security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lang="en-US" altLang="zh-CN" sz="10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zh-CN" sz="2000" dirty="0" smtClean="0"/>
              <a:t>Loss of the fun of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en-US" altLang="zh-CN" sz="2000" dirty="0" smtClean="0"/>
              <a:t>   shopping with friends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lang="en-US" altLang="zh-CN" sz="2600" dirty="0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00100" y="428604"/>
            <a:ext cx="2428892" cy="77472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A0000"/>
                </a:solidFill>
                <a:effectLst>
                  <a:outerShdw blurRad="38100" dist="38100" dir="2700000" algn="tl">
                    <a:srgbClr val="C0C0C0"/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Pair Work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DA0000"/>
              </a:solidFill>
              <a:effectLst>
                <a:outerShdw blurRad="38100" dist="38100" dir="2700000" algn="tl">
                  <a:srgbClr val="C0C0C0"/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rot="5400000">
            <a:off x="1392215" y="4749809"/>
            <a:ext cx="2786082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7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43004" y="214290"/>
            <a:ext cx="77724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Text Analysis</a:t>
            </a:r>
            <a:endParaRPr lang="zh-CN" altLang="en-US" b="1" dirty="0">
              <a:solidFill>
                <a:srgbClr val="C0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00034" y="1643050"/>
            <a:ext cx="3786214" cy="1000132"/>
          </a:xfrm>
        </p:spPr>
        <p:txBody>
          <a:bodyPr>
            <a:noAutofit/>
          </a:bodyPr>
          <a:lstStyle/>
          <a:p>
            <a:r>
              <a:rPr lang="en-US" altLang="zh-CN" sz="1800" dirty="0" smtClean="0">
                <a:latin typeface="+mj-lt"/>
              </a:rPr>
              <a:t>The present situation of online shopping in America. (Para. 1</a:t>
            </a:r>
            <a:r>
              <a:rPr lang="en-US" altLang="zh-CN" sz="1800" dirty="0" smtClean="0"/>
              <a:t>)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500034" y="3071810"/>
            <a:ext cx="2928958" cy="4286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740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BIG</a:t>
            </a:r>
            <a:r>
              <a:rPr kumimoji="0" lang="en-US" altLang="zh-CN" sz="2000" b="1" i="0" u="sng" strike="noStrike" kern="1200" cap="none" spc="0" normalizeH="0" noProof="0" dirty="0" smtClean="0">
                <a:ln>
                  <a:noFill/>
                </a:ln>
                <a:solidFill>
                  <a:srgbClr val="00740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Question</a:t>
            </a:r>
            <a:r>
              <a:rPr kumimoji="0" lang="en-US" altLang="zh-CN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lang="en-US" altLang="zh-CN" sz="2200" dirty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n-US" altLang="zh-CN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643438" y="1643050"/>
            <a:ext cx="4643470" cy="10001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 of Online shopping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(Para. 3,4)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4643438" y="2571744"/>
            <a:ext cx="4286248" cy="142876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Online retailing has brought different</a:t>
            </a: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levels of success to different types of business.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(Para.</a:t>
            </a: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5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4643438" y="3714752"/>
            <a:ext cx="4286248" cy="150019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the Internet,</a:t>
            </a: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especially </a:t>
            </a: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‘</a:t>
            </a: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</a:t>
            </a: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 traditional retailers have done well.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(Para.</a:t>
            </a: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6-8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4071934" y="1785926"/>
            <a:ext cx="500066" cy="3000396"/>
          </a:xfrm>
          <a:prstGeom prst="leftBrace">
            <a:avLst>
              <a:gd name="adj1" fmla="val 8333"/>
              <a:gd name="adj2" fmla="val 49594"/>
            </a:avLst>
          </a:prstGeom>
          <a:ln w="28575">
            <a:solidFill>
              <a:srgbClr val="D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内容占位符 2"/>
          <p:cNvSpPr>
            <a:spLocks noGrp="1"/>
          </p:cNvSpPr>
          <p:nvPr/>
        </p:nvSpPr>
        <p:spPr>
          <a:xfrm>
            <a:off x="500034" y="5214950"/>
            <a:ext cx="5929354" cy="928694"/>
          </a:xfrm>
          <a:prstGeom prst="rect">
            <a:avLst/>
          </a:prstGeom>
          <a:ln w="38100">
            <a:solidFill>
              <a:srgbClr val="DA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u="sng" dirty="0" smtClean="0">
                <a:solidFill>
                  <a:srgbClr val="0074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Conclusion: No.</a:t>
            </a:r>
            <a:r>
              <a:rPr lang="en-US" altLang="zh-CN" sz="2000" b="1" dirty="0" smtClean="0">
                <a:solidFill>
                  <a:srgbClr val="0074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000" dirty="0" smtClean="0"/>
              <a:t> </a:t>
            </a:r>
            <a:r>
              <a:rPr lang="en-US" altLang="zh-CN" sz="1800" dirty="0" smtClean="0"/>
              <a:t>Because with the Internet, traditional retailing is more flexible, efficient and competitive. (Para. 9)</a:t>
            </a:r>
          </a:p>
        </p:txBody>
      </p:sp>
      <p:cxnSp>
        <p:nvCxnSpPr>
          <p:cNvPr id="13" name="直接箭头连接符 12"/>
          <p:cNvCxnSpPr/>
          <p:nvPr/>
        </p:nvCxnSpPr>
        <p:spPr>
          <a:xfrm rot="5400000">
            <a:off x="1820843" y="2820983"/>
            <a:ext cx="500860" cy="794"/>
          </a:xfrm>
          <a:prstGeom prst="straightConnector1">
            <a:avLst/>
          </a:prstGeom>
          <a:ln w="38100">
            <a:solidFill>
              <a:srgbClr val="DA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5786" y="3534321"/>
            <a:ext cx="3286148" cy="923330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Would traditional retailing be replaced by Internet shopping? (Para. 2) 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29190" y="1643050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DA0000"/>
                </a:solidFill>
              </a:rPr>
              <a:t>The Pros and Cons</a:t>
            </a:r>
            <a:endParaRPr lang="zh-CN" altLang="en-US" b="1" dirty="0">
              <a:solidFill>
                <a:srgbClr val="DA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59366" y="398780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DA0000"/>
                </a:solidFill>
              </a:rPr>
              <a:t>Multichannel shopping</a:t>
            </a:r>
            <a:endParaRPr lang="zh-CN" altLang="en-US" b="1" dirty="0">
              <a:solidFill>
                <a:srgbClr val="D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10" grpId="0" animBg="1"/>
      <p:bldP spid="11" grpId="0" animBg="1"/>
      <p:bldP spid="15" grpId="0" animBg="1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ohn\Desktop\handy_multichannel_179216265_副本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689376"/>
            <a:ext cx="2340876" cy="28114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7224" y="428612"/>
            <a:ext cx="77724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Multichannel shopping</a:t>
            </a:r>
            <a:endParaRPr lang="zh-CN" altLang="en-US" b="1" dirty="0">
              <a:solidFill>
                <a:srgbClr val="C0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285720" y="2143116"/>
            <a:ext cx="7022584" cy="235745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traditional retailers have introduced their customers to</a:t>
            </a:r>
            <a:r>
              <a:rPr kumimoji="0" lang="en-US" altLang="zh-CN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‘</a:t>
            </a:r>
            <a:r>
              <a:rPr lang="en-US" altLang="zh-CN" sz="2200" b="1" dirty="0" smtClean="0">
                <a:solidFill>
                  <a:srgbClr val="DA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zh-CN" sz="2200" dirty="0" smtClean="0"/>
              <a:t> </a:t>
            </a:r>
            <a:r>
              <a:rPr kumimoji="0" lang="en-US" altLang="zh-CN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even more successfully ……</a:t>
            </a:r>
            <a:r>
              <a:rPr kumimoji="0" lang="en-US" altLang="zh-CN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zh-CN" sz="2200" dirty="0" err="1" smtClean="0"/>
              <a:t>Walmart</a:t>
            </a:r>
            <a:r>
              <a:rPr lang="en-US" altLang="zh-CN" sz="2200" dirty="0" smtClean="0"/>
              <a:t>, the world’s largest supermarket chain also cleverly mixes                                     channels. (Para. 7)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966762" y="2474906"/>
            <a:ext cx="3429024" cy="50006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en-US" altLang="zh-CN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multichannel shopping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28596" y="5286388"/>
            <a:ext cx="7586690" cy="76675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1259632" y="3140968"/>
            <a:ext cx="2928958" cy="50006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en-US" altLang="zh-CN" sz="2200" b="1" dirty="0" smtClean="0">
                <a:solidFill>
                  <a:srgbClr val="3BA810"/>
                </a:solidFill>
              </a:rPr>
              <a:t>o</a:t>
            </a:r>
            <a:r>
              <a:rPr kumimoji="0" lang="en-US" altLang="zh-CN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BA81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ffline</a:t>
            </a:r>
            <a:r>
              <a:rPr kumimoji="0" lang="en-US" altLang="zh-CN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BA81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online 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3BA81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a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2997442"/>
            <a:ext cx="2373309" cy="35033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928934"/>
            <a:ext cx="5429288" cy="128588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3200" b="1" dirty="0">
                <a:solidFill>
                  <a:schemeClr val="accent2"/>
                </a:solidFill>
              </a:rPr>
              <a:t>Prefix: </a:t>
            </a:r>
            <a:r>
              <a:rPr lang="en-US" altLang="zh-CN" sz="3200" b="1" dirty="0" smtClean="0">
                <a:solidFill>
                  <a:schemeClr val="accent2"/>
                </a:solidFill>
              </a:rPr>
              <a:t>Multi-</a:t>
            </a:r>
            <a:endParaRPr lang="en-US" altLang="zh-CN" sz="32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3200" dirty="0"/>
              <a:t> </a:t>
            </a:r>
            <a:r>
              <a:rPr lang="en-US" altLang="zh-CN" sz="3200" dirty="0" smtClean="0"/>
              <a:t>Meaning “</a:t>
            </a:r>
            <a:r>
              <a:rPr lang="en-US" altLang="zh-CN" sz="3200" u="sng" dirty="0" smtClean="0"/>
              <a:t>having many</a:t>
            </a:r>
            <a:r>
              <a:rPr lang="en-US" altLang="zh-CN" sz="3200" dirty="0" smtClean="0"/>
              <a:t>”:</a:t>
            </a:r>
            <a:endParaRPr lang="en-US" altLang="zh-CN" sz="32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4700" dirty="0"/>
              <a:t>     </a:t>
            </a:r>
            <a:endParaRPr lang="en-US" altLang="zh-CN" sz="4700" dirty="0">
              <a:solidFill>
                <a:srgbClr val="0080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zh-CN" sz="1800" dirty="0">
              <a:solidFill>
                <a:srgbClr val="0080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dirty="0">
                <a:solidFill>
                  <a:srgbClr val="008000"/>
                </a:solidFill>
              </a:rPr>
              <a:t>      </a:t>
            </a:r>
            <a:endParaRPr lang="en-US" altLang="zh-CN" sz="1400" dirty="0">
              <a:solidFill>
                <a:schemeClr val="hlink"/>
              </a:solidFill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81004" y="1966906"/>
            <a:ext cx="990600" cy="533400"/>
          </a:xfrm>
          <a:prstGeom prst="rect">
            <a:avLst/>
          </a:prstGeom>
          <a:solidFill>
            <a:srgbClr val="99CC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2400" dirty="0" smtClean="0"/>
              <a:t>Multi</a:t>
            </a:r>
            <a:endParaRPr lang="en-US" altLang="zh-CN" sz="2400" dirty="0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214546" y="1966906"/>
            <a:ext cx="1357322" cy="533400"/>
          </a:xfrm>
          <a:prstGeom prst="rect">
            <a:avLst/>
          </a:prstGeom>
          <a:solidFill>
            <a:srgbClr val="99CC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2400" dirty="0" smtClean="0"/>
              <a:t>channel</a:t>
            </a:r>
            <a:endParaRPr lang="en-US" altLang="zh-CN" sz="2400" dirty="0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714480" y="200024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/>
              <a:t>+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3676648" y="2214554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4429124" y="1966906"/>
            <a:ext cx="2143140" cy="533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2400" dirty="0" smtClean="0"/>
              <a:t>Multichannel</a:t>
            </a:r>
            <a:endParaRPr lang="en-US" altLang="zh-CN" sz="2400" dirty="0"/>
          </a:p>
        </p:txBody>
      </p:sp>
      <p:sp>
        <p:nvSpPr>
          <p:cNvPr id="27" name="内容占位符 3"/>
          <p:cNvSpPr txBox="1">
            <a:spLocks/>
          </p:cNvSpPr>
          <p:nvPr/>
        </p:nvSpPr>
        <p:spPr>
          <a:xfrm>
            <a:off x="357158" y="3571876"/>
            <a:ext cx="6500858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en-US" altLang="zh-CN" sz="2000" b="1" dirty="0" smtClean="0">
                <a:solidFill>
                  <a:srgbClr val="0070C0"/>
                </a:solidFill>
              </a:rPr>
              <a:t>E.g. 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work at</a:t>
            </a:r>
            <a:r>
              <a:rPr kumimoji="0" lang="en-US" altLang="zh-CN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several different </a:t>
            </a:r>
            <a:r>
              <a:rPr kumimoji="0" lang="en-US" altLang="zh-CN" sz="2000" b="1" i="0" u="sng" strike="noStrike" kern="1200" cap="none" spc="0" normalizeH="0" noProof="0" dirty="0" smtClean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tasks</a:t>
            </a:r>
            <a:r>
              <a:rPr lang="en-US" altLang="zh-CN" sz="2000" dirty="0" smtClean="0"/>
              <a:t> </a:t>
            </a:r>
            <a:r>
              <a:rPr kumimoji="0" lang="en-US" altLang="zh-CN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simultaneously.</a:t>
            </a:r>
            <a:endParaRPr lang="en-US" altLang="zh-CN" sz="20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lang="en-US" altLang="zh-CN" sz="2400" baseline="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714348" y="4500570"/>
            <a:ext cx="1571636" cy="430887"/>
          </a:xfrm>
          <a:prstGeom prst="rect">
            <a:avLst/>
          </a:prstGeom>
          <a:ln w="317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200" b="1" dirty="0" smtClean="0">
                <a:solidFill>
                  <a:srgbClr val="007406"/>
                </a:solidFill>
              </a:rPr>
              <a:t>Multitask</a:t>
            </a:r>
            <a:endParaRPr lang="zh-CN" altLang="en-US" sz="2200" b="1" dirty="0">
              <a:solidFill>
                <a:srgbClr val="007406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4348" y="5643578"/>
            <a:ext cx="1928826" cy="430887"/>
          </a:xfrm>
          <a:prstGeom prst="rect">
            <a:avLst/>
          </a:prstGeom>
          <a:ln w="317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200" b="1" dirty="0" smtClean="0">
                <a:solidFill>
                  <a:srgbClr val="007406"/>
                </a:solidFill>
              </a:rPr>
              <a:t>Multilingual</a:t>
            </a:r>
            <a:endParaRPr lang="zh-CN" altLang="en-US" sz="2200" b="1" dirty="0">
              <a:solidFill>
                <a:srgbClr val="007406"/>
              </a:solidFill>
            </a:endParaRPr>
          </a:p>
        </p:txBody>
      </p:sp>
      <p:sp>
        <p:nvSpPr>
          <p:cNvPr id="30" name="内容占位符 3"/>
          <p:cNvSpPr txBox="1">
            <a:spLocks/>
          </p:cNvSpPr>
          <p:nvPr/>
        </p:nvSpPr>
        <p:spPr>
          <a:xfrm>
            <a:off x="357158" y="4714884"/>
            <a:ext cx="7786742" cy="123347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lang="en-US" altLang="zh-CN" sz="20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altLang="zh-CN" sz="2000" baseline="0" dirty="0" smtClean="0"/>
              <a:t>A person</a:t>
            </a:r>
            <a:r>
              <a:rPr lang="en-US" altLang="zh-CN" sz="2000" dirty="0" smtClean="0"/>
              <a:t> is able to speak more than two </a:t>
            </a:r>
            <a:r>
              <a:rPr lang="en-US" altLang="zh-CN" sz="2000" b="1" u="sng" dirty="0" smtClean="0">
                <a:solidFill>
                  <a:srgbClr val="DA0000"/>
                </a:solidFill>
              </a:rPr>
              <a:t>languages</a:t>
            </a:r>
            <a:r>
              <a:rPr lang="en-US" altLang="zh-CN" sz="2000" dirty="0" smtClean="0"/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lang="en-US" altLang="zh-CN" sz="2400" baseline="0" dirty="0" smtClean="0"/>
          </a:p>
        </p:txBody>
      </p:sp>
      <p:sp>
        <p:nvSpPr>
          <p:cNvPr id="17" name="标题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77724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Grammar </a:t>
            </a:r>
            <a:endParaRPr lang="zh-CN" altLang="en-US" b="1" dirty="0">
              <a:solidFill>
                <a:srgbClr val="C0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 animBg="1"/>
      <p:bldP spid="9223" grpId="0"/>
      <p:bldP spid="9224" grpId="0" animBg="1"/>
      <p:bldP spid="9225" grpId="0" animBg="1"/>
      <p:bldP spid="27" grpId="0"/>
      <p:bldP spid="28" grpId="0" animBg="1"/>
      <p:bldP spid="29" grpId="0" animBg="1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77724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Grammar </a:t>
            </a:r>
            <a:endParaRPr lang="zh-CN" altLang="en-US" b="1" dirty="0">
              <a:solidFill>
                <a:srgbClr val="C00000"/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928662" y="2052646"/>
            <a:ext cx="2428892" cy="2590800"/>
          </a:xfrm>
        </p:spPr>
        <p:txBody>
          <a:bodyPr/>
          <a:lstStyle/>
          <a:p>
            <a:r>
              <a:rPr lang="en-US" altLang="zh-CN" sz="2800" dirty="0" smtClean="0"/>
              <a:t>one </a:t>
            </a:r>
          </a:p>
          <a:p>
            <a:r>
              <a:rPr lang="en-US" altLang="zh-CN" sz="2800" dirty="0" smtClean="0"/>
              <a:t>two </a:t>
            </a:r>
          </a:p>
          <a:p>
            <a:r>
              <a:rPr lang="en-US" altLang="zh-CN" sz="2800" dirty="0" smtClean="0"/>
              <a:t>three</a:t>
            </a: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5000628" y="2052646"/>
            <a:ext cx="2428892" cy="17335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40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</a:t>
            </a:r>
            <a:r>
              <a:rPr lang="en-US" altLang="zh-CN" sz="2800" b="1" dirty="0" err="1" smtClean="0">
                <a:solidFill>
                  <a:srgbClr val="007406"/>
                </a:solidFill>
              </a:rPr>
              <a:t>que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40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40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bicycle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40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triangle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n-US" altLang="zh-CN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n-US" altLang="zh-CN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altLang="zh-CN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3000364" y="2071678"/>
            <a:ext cx="1571636" cy="20717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bi-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tri-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n-US" altLang="zh-CN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altLang="zh-CN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C:\Users\John\Desktop\evolution_of_shopping_card_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233215"/>
            <a:ext cx="3929090" cy="22390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10" name="直接箭头连接符 9"/>
          <p:cNvCxnSpPr/>
          <p:nvPr/>
        </p:nvCxnSpPr>
        <p:spPr>
          <a:xfrm>
            <a:off x="2214546" y="2784470"/>
            <a:ext cx="500066" cy="1588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214810" y="2784470"/>
            <a:ext cx="500066" cy="1588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2679</TotalTime>
  <Words>447</Words>
  <Application>Microsoft Office PowerPoint</Application>
  <PresentationFormat>全屏显示(4:3)</PresentationFormat>
  <Paragraphs>127</Paragraphs>
  <Slides>16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Franklin Gothic Book</vt:lpstr>
      <vt:lpstr>幼圆</vt:lpstr>
      <vt:lpstr>Perpetua</vt:lpstr>
      <vt:lpstr>Arial Unicode MS</vt:lpstr>
      <vt:lpstr>Wingdings 2</vt:lpstr>
      <vt:lpstr>Wingdings</vt:lpstr>
      <vt:lpstr>Times New Roman</vt:lpstr>
      <vt:lpstr>Calibri</vt:lpstr>
      <vt:lpstr>平衡</vt:lpstr>
      <vt:lpstr>幻灯片 1</vt:lpstr>
      <vt:lpstr>Shopping mall or cyber-mall?</vt:lpstr>
      <vt:lpstr>Teaching Objectives</vt:lpstr>
      <vt:lpstr>Teaching Procedures</vt:lpstr>
      <vt:lpstr>Brainstorm</vt:lpstr>
      <vt:lpstr>Text Analysis</vt:lpstr>
      <vt:lpstr>Multichannel shopping</vt:lpstr>
      <vt:lpstr>Grammar </vt:lpstr>
      <vt:lpstr>Grammar </vt:lpstr>
      <vt:lpstr>Security</vt:lpstr>
      <vt:lpstr>Tips for Shopping Online Security</vt:lpstr>
      <vt:lpstr>Extension</vt:lpstr>
      <vt:lpstr>幻灯片 13</vt:lpstr>
      <vt:lpstr>幻灯片 14</vt:lpstr>
      <vt:lpstr>Assignment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John</dc:creator>
  <cp:lastModifiedBy>benny</cp:lastModifiedBy>
  <cp:revision>258</cp:revision>
  <dcterms:created xsi:type="dcterms:W3CDTF">2014-11-18T07:36:40Z</dcterms:created>
  <dcterms:modified xsi:type="dcterms:W3CDTF">2015-02-05T05:13:38Z</dcterms:modified>
</cp:coreProperties>
</file>